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7" r:id="rId2"/>
    <p:sldId id="266" r:id="rId3"/>
    <p:sldId id="272" r:id="rId4"/>
    <p:sldId id="273" r:id="rId5"/>
    <p:sldId id="282" r:id="rId6"/>
    <p:sldId id="286" r:id="rId7"/>
    <p:sldId id="293" r:id="rId8"/>
    <p:sldId id="30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810" autoAdjust="0"/>
  </p:normalViewPr>
  <p:slideViewPr>
    <p:cSldViewPr snapToGrid="0" showGuides="1">
      <p:cViewPr varScale="1">
        <p:scale>
          <a:sx n="78" d="100"/>
          <a:sy n="78" d="100"/>
        </p:scale>
        <p:origin x="878" y="4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6/13/2025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6/13/2025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Flight Delay Prediction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i="1" dirty="0"/>
              <a:t>A Machine Learning Approach for Minimizing Controllable Delays in Air Travel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0583DC4-040B-3630-D720-E01ADBFE06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2115" b="12115"/>
          <a:stretch>
            <a:fillRect/>
          </a:stretch>
        </p:blipFill>
        <p:spPr>
          <a:xfrm>
            <a:off x="374855" y="1"/>
            <a:ext cx="603408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0" y="1068953"/>
            <a:ext cx="4448175" cy="1520824"/>
          </a:xfrm>
        </p:spPr>
        <p:txBody>
          <a:bodyPr anchor="b">
            <a:normAutofit/>
          </a:bodyPr>
          <a:lstStyle/>
          <a:p>
            <a:r>
              <a:rPr lang="en-IN" dirty="0"/>
              <a:t>Project Objectives &amp; Motivation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DC2DEF-D2FE-4B45-ABA4-9F153FD1C98A}" type="slidenum">
              <a:rPr lang="en-US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 sz="80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22517" y="3118776"/>
            <a:ext cx="2927311" cy="30819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Air travel is essential in today’s global economy, yet delays disrupt passengers and incur massive costs to airlines.</a:t>
            </a:r>
          </a:p>
          <a:p>
            <a:r>
              <a:rPr lang="en-US" b="1" dirty="0"/>
              <a:t>Why This Matters:</a:t>
            </a:r>
            <a:br>
              <a:rPr lang="en-US" dirty="0"/>
            </a:br>
            <a:r>
              <a:rPr lang="en-US" dirty="0"/>
              <a:t>Delays cost billions in operational disruptions. A predictive and explainable system improves both efficiency and passenger experience.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5A8CA8-C950-05C0-FA97-D6B113E134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267" r="14706" b="1"/>
          <a:stretch>
            <a:fillRect/>
          </a:stretch>
        </p:blipFill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noFill/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CE459041-5A13-8406-5980-465F8FAD4A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4327" y="3118814"/>
            <a:ext cx="2926800" cy="3081922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Project Goals:</a:t>
            </a:r>
            <a:endParaRPr lang="en-US" dirty="0"/>
          </a:p>
          <a:p>
            <a:r>
              <a:rPr lang="en-US" dirty="0"/>
              <a:t>Understand key </a:t>
            </a:r>
            <a:r>
              <a:rPr lang="en-US" b="1" dirty="0"/>
              <a:t>causes</a:t>
            </a:r>
            <a:r>
              <a:rPr lang="en-US" dirty="0"/>
              <a:t> and </a:t>
            </a:r>
            <a:r>
              <a:rPr lang="en-US" b="1" dirty="0"/>
              <a:t>patterns</a:t>
            </a:r>
            <a:r>
              <a:rPr lang="en-US" dirty="0"/>
              <a:t> behind delays</a:t>
            </a:r>
          </a:p>
          <a:p>
            <a:r>
              <a:rPr lang="en-US" dirty="0"/>
              <a:t>Build models to </a:t>
            </a:r>
            <a:r>
              <a:rPr lang="en-US" b="1" dirty="0"/>
              <a:t>predict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Whether a flight will be delayed (Classification)</a:t>
            </a:r>
          </a:p>
          <a:p>
            <a:pPr lvl="1"/>
            <a:r>
              <a:rPr lang="en-US" dirty="0"/>
              <a:t>How long the delay will be (Regression)</a:t>
            </a:r>
          </a:p>
          <a:p>
            <a:r>
              <a:rPr lang="en-US" dirty="0"/>
              <a:t>Highlight </a:t>
            </a:r>
            <a:r>
              <a:rPr lang="en-US" b="1" dirty="0"/>
              <a:t>controllable delays</a:t>
            </a:r>
            <a:r>
              <a:rPr lang="en-US" dirty="0"/>
              <a:t> (e.g., Carrier, Late Aircraft)</a:t>
            </a:r>
          </a:p>
          <a:p>
            <a:r>
              <a:rPr lang="en-US" dirty="0"/>
              <a:t>Enable </a:t>
            </a:r>
            <a:r>
              <a:rPr lang="en-US" b="1" dirty="0"/>
              <a:t>operational decision-making</a:t>
            </a:r>
            <a:r>
              <a:rPr lang="en-US" dirty="0"/>
              <a:t> via interpretable ML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3494C0-ABDD-4C4D-8C46-49B8F20CC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</p:spPr>
        <p:txBody>
          <a:bodyPr anchor="ctr">
            <a:normAutofit/>
          </a:bodyPr>
          <a:lstStyle/>
          <a:p>
            <a:r>
              <a:rPr lang="en-IN" dirty="0"/>
              <a:t>Key Insights from EDA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D622C3-EE4F-4FB9-94FB-550563528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DC2DEF-D2FE-4B45-ABA4-9F153FD1C98A}" type="slidenum">
              <a:rPr lang="en-US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42C8F1-BD4A-1B7C-0EF1-24F88401BF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283" r="13007" b="-4"/>
          <a:stretch>
            <a:fillRect/>
          </a:stretch>
        </p:blipFill>
        <p:spPr>
          <a:xfrm>
            <a:off x="519815" y="1574801"/>
            <a:ext cx="2497705" cy="1875234"/>
          </a:xfrm>
          <a:prstGeom prst="rect">
            <a:avLst/>
          </a:prstGeom>
          <a:noFill/>
        </p:spPr>
      </p:pic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89E927A-7C52-33CE-38A2-92937BC216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r="10535" b="9"/>
          <a:stretch>
            <a:fillRect/>
          </a:stretch>
        </p:blipFill>
        <p:spPr>
          <a:xfrm>
            <a:off x="3505963" y="3949700"/>
            <a:ext cx="2265364" cy="1854200"/>
          </a:xfrm>
          <a:prstGeom prst="rect">
            <a:avLst/>
          </a:prstGeom>
          <a:noFill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19FDAB-4C16-12F2-9C5C-4939BE81DB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580" r="6519" b="-9"/>
          <a:stretch>
            <a:fillRect/>
          </a:stretch>
        </p:blipFill>
        <p:spPr>
          <a:xfrm>
            <a:off x="9335384" y="3949700"/>
            <a:ext cx="2336799" cy="1854200"/>
          </a:xfrm>
          <a:prstGeom prst="rect">
            <a:avLst/>
          </a:prstGeom>
          <a:noFill/>
        </p:spPr>
      </p:pic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F2B448B9-14A8-FBAD-861F-7FFD97640C6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0550" y="3949700"/>
            <a:ext cx="2336800" cy="1854200"/>
          </a:xfrm>
        </p:spPr>
        <p:txBody>
          <a:bodyPr/>
          <a:lstStyle/>
          <a:p>
            <a:r>
              <a:rPr lang="en-US" sz="1600" b="1" dirty="0"/>
              <a:t>Arrival delays peak from July to December</a:t>
            </a:r>
            <a:r>
              <a:rPr lang="en-US" sz="1600" dirty="0"/>
              <a:t>, likely due to holiday traffic and adverse weather. </a:t>
            </a:r>
            <a:r>
              <a:rPr lang="en-US" sz="1600" b="1" dirty="0"/>
              <a:t>Lower delays in spring months</a:t>
            </a:r>
            <a:r>
              <a:rPr lang="en-US" sz="1600" dirty="0"/>
              <a:t> suggest seasonal patterns that airlines can leverage for better planning</a:t>
            </a:r>
            <a:r>
              <a:rPr lang="en-US" dirty="0"/>
              <a:t>.</a:t>
            </a:r>
          </a:p>
        </p:txBody>
      </p:sp>
      <p:sp>
        <p:nvSpPr>
          <p:cNvPr id="46" name="Text Placeholder 9">
            <a:extLst>
              <a:ext uri="{FF2B5EF4-FFF2-40B4-BE49-F238E27FC236}">
                <a16:creationId xmlns:a16="http://schemas.microsoft.com/office/drawing/2014/main" id="{DB77409A-3E3E-3FE9-BA47-D2AB8B8CCD4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20674" y="3949700"/>
            <a:ext cx="2336800" cy="1854200"/>
          </a:xfrm>
        </p:spPr>
        <p:txBody>
          <a:bodyPr/>
          <a:lstStyle/>
          <a:p>
            <a:r>
              <a:rPr lang="en-US" sz="1400" dirty="0"/>
              <a:t>The </a:t>
            </a:r>
            <a:r>
              <a:rPr lang="en-US" sz="1400" b="1" dirty="0"/>
              <a:t>average arrival delay </a:t>
            </a:r>
            <a:r>
              <a:rPr lang="en-US" sz="1400" dirty="0"/>
              <a:t>peaked in 2017 and showed a significant drop in 2020, likely due to reduced air traffic during the pandemic. Delay levels have gradually increased again post-2020, stabilizing around pre-pandemic figures by </a:t>
            </a:r>
            <a:r>
              <a:rPr lang="en-US" sz="1600" dirty="0"/>
              <a:t>2023.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C2F69A7-0463-9176-4BE1-6F3C3F979FE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35385" y="1595835"/>
            <a:ext cx="2336800" cy="1854200"/>
          </a:xfrm>
        </p:spPr>
        <p:txBody>
          <a:bodyPr/>
          <a:lstStyle/>
          <a:p>
            <a:r>
              <a:rPr lang="en-US" sz="1400" b="1" dirty="0"/>
              <a:t>Late Aircraft</a:t>
            </a:r>
            <a:r>
              <a:rPr lang="en-US" sz="1400" dirty="0"/>
              <a:t> and </a:t>
            </a:r>
            <a:r>
              <a:rPr lang="en-US" sz="1400" b="1" dirty="0"/>
              <a:t>Carrier</a:t>
            </a:r>
            <a:r>
              <a:rPr lang="en-US" sz="1400" dirty="0"/>
              <a:t> delays contribute the most to total delay time, indicating major operational bottlenecks.</a:t>
            </a:r>
            <a:br>
              <a:rPr lang="en-US" sz="1400" dirty="0"/>
            </a:br>
            <a:r>
              <a:rPr lang="en-US" sz="1400" dirty="0"/>
              <a:t>In contrast, </a:t>
            </a:r>
            <a:r>
              <a:rPr lang="en-US" sz="1400" b="1" dirty="0"/>
              <a:t>Weather</a:t>
            </a:r>
            <a:r>
              <a:rPr lang="en-US" sz="1400" dirty="0"/>
              <a:t>, </a:t>
            </a:r>
            <a:r>
              <a:rPr lang="en-US" sz="1400" b="1" dirty="0"/>
              <a:t>NAS</a:t>
            </a:r>
            <a:r>
              <a:rPr lang="en-US" sz="1400" dirty="0"/>
              <a:t>, and </a:t>
            </a:r>
            <a:r>
              <a:rPr lang="en-US" sz="1400" b="1" dirty="0"/>
              <a:t>Security</a:t>
            </a:r>
            <a:r>
              <a:rPr lang="en-US" sz="1400" dirty="0"/>
              <a:t> delays are relatively lower, highlighting the potential for controlling delays internally.</a:t>
            </a: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D603BF78-A776-E5DE-2C26-960DA5F520BF}"/>
              </a:ext>
            </a:extLst>
          </p:cNvPr>
          <p:cNvSpPr>
            <a:spLocks noGrp="1" noChangeArrowheads="1"/>
          </p:cNvSpPr>
          <p:nvPr>
            <p:ph type="body" sz="quarter" idx="19"/>
          </p:nvPr>
        </p:nvSpPr>
        <p:spPr bwMode="auto">
          <a:xfrm>
            <a:off x="3505260" y="1425932"/>
            <a:ext cx="2265364" cy="25237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b="1" dirty="0" err="1"/>
              <a:t>is_delayed</a:t>
            </a:r>
            <a:r>
              <a:rPr lang="en-US" altLang="en-US" sz="1400" b="1" dirty="0"/>
              <a:t> </a:t>
            </a:r>
            <a:r>
              <a:rPr lang="en-US" altLang="en-US" sz="1400" dirty="0"/>
              <a:t>feature (1 for delays ≥15 mins, 0 otherwise) showed a </a:t>
            </a:r>
            <a:r>
              <a:rPr lang="en-US" altLang="en-US" sz="1400" b="1" dirty="0"/>
              <a:t>highly imbalanced distribution</a:t>
            </a:r>
            <a:r>
              <a:rPr lang="en-US" altLang="en-US" sz="1400" dirty="0"/>
              <a:t>, with most flights being not on time. This imbalance was addressed during modeling to ensure the classifier doesn’t bias toward the majority class.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A42B3E74-A8CD-3988-C65F-C1046C9A7E0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l="9640" r="9640"/>
          <a:stretch>
            <a:fillRect/>
          </a:stretch>
        </p:blipFill>
        <p:spPr>
          <a:xfrm>
            <a:off x="6420674" y="1574800"/>
            <a:ext cx="2336800" cy="18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884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51932C-7145-4FBD-B81D-9ADC42401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 anchor="ctr"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AF259-0EA0-486A-A345-68549DF5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DC2DEF-D2FE-4B45-ABA4-9F153FD1C98A}" type="slidenum">
              <a:rPr lang="en-US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 sz="80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F28AAB69-53E1-4079-0615-4FDAC09EA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/>
          <a:lstStyle/>
          <a:p>
            <a:r>
              <a:rPr lang="en-US" dirty="0"/>
              <a:t>Top 10 Airport by average arrival delay</a:t>
            </a:r>
          </a:p>
        </p:txBody>
      </p: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E5C39C92-B6AE-BEBB-AB56-1E3FA7F086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/>
          <a:lstStyle/>
          <a:p>
            <a:r>
              <a:rPr lang="en-US" dirty="0"/>
              <a:t>The top 10 airports by average arrival delay reveal </a:t>
            </a:r>
            <a:r>
              <a:rPr lang="en-US" b="1" dirty="0"/>
              <a:t>consistently high delays at major hubs</a:t>
            </a:r>
            <a:r>
              <a:rPr lang="en-US" dirty="0"/>
              <a:t>, likely due to heavy traffic and congestion.</a:t>
            </a:r>
            <a:br>
              <a:rPr lang="en-US" dirty="0"/>
            </a:br>
            <a:r>
              <a:rPr lang="en-US" dirty="0"/>
              <a:t>These airports may benefit from </a:t>
            </a:r>
            <a:r>
              <a:rPr lang="en-US" b="1" dirty="0"/>
              <a:t>targeted operational improvements</a:t>
            </a:r>
            <a:r>
              <a:rPr lang="en-US" dirty="0"/>
              <a:t> to reduce arrival bottlenecks.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F918B8ED-3794-6235-5E67-B366F6389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/>
          <a:lstStyle/>
          <a:p>
            <a:r>
              <a:rPr lang="en-US" dirty="0"/>
              <a:t>Correlation Heatmap</a:t>
            </a:r>
          </a:p>
        </p:txBody>
      </p:sp>
      <p:sp>
        <p:nvSpPr>
          <p:cNvPr id="29" name="Content Placeholder 6">
            <a:extLst>
              <a:ext uri="{FF2B5EF4-FFF2-40B4-BE49-F238E27FC236}">
                <a16:creationId xmlns:a16="http://schemas.microsoft.com/office/drawing/2014/main" id="{10737AA8-8588-3342-32E3-8B7734A79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/>
          <a:lstStyle/>
          <a:p>
            <a:r>
              <a:rPr lang="en-US" dirty="0"/>
              <a:t>The correlation heatmap shows </a:t>
            </a:r>
            <a:r>
              <a:rPr lang="en-US" b="1" dirty="0"/>
              <a:t>weak correlations</a:t>
            </a:r>
            <a:r>
              <a:rPr lang="en-US" dirty="0"/>
              <a:t> between most features, indicating low multicollinearity.</a:t>
            </a:r>
            <a:br>
              <a:rPr lang="en-US" dirty="0"/>
            </a:br>
            <a:r>
              <a:rPr lang="en-US" dirty="0"/>
              <a:t>This suggests that each feature contributes </a:t>
            </a:r>
            <a:r>
              <a:rPr lang="en-US" b="1" dirty="0"/>
              <a:t>independently</a:t>
            </a:r>
            <a:r>
              <a:rPr lang="en-US" dirty="0"/>
              <a:t> to the delay prediction model.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DF1AFE75-D80C-9EA5-D599-07FD6122F30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b="7125"/>
          <a:stretch>
            <a:fillRect/>
          </a:stretch>
        </p:blipFill>
        <p:spPr>
          <a:xfrm>
            <a:off x="5880101" y="1271588"/>
            <a:ext cx="6012000" cy="2400955"/>
          </a:xfrm>
          <a:prstGeom prst="rect">
            <a:avLst/>
          </a:prstGeom>
          <a:noFill/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D3EE9B7-34EA-A98B-2E3C-9C630A18F2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482" r="3" b="26806"/>
          <a:stretch>
            <a:fillRect/>
          </a:stretch>
        </p:blipFill>
        <p:spPr>
          <a:xfrm>
            <a:off x="371475" y="3758268"/>
            <a:ext cx="6011800" cy="24009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42389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C3C34E07-E23D-49CD-9420-5A8A0F0298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240" y="-531811"/>
            <a:ext cx="6482080" cy="2182811"/>
          </a:xfrm>
        </p:spPr>
        <p:txBody>
          <a:bodyPr/>
          <a:lstStyle/>
          <a:p>
            <a:r>
              <a:rPr lang="en-IN" dirty="0"/>
              <a:t>Methodology &amp; Models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0B3DD83-A944-2698-5EDC-D7DBFB7B4E10}"/>
              </a:ext>
            </a:extLst>
          </p:cNvPr>
          <p:cNvSpPr/>
          <p:nvPr/>
        </p:nvSpPr>
        <p:spPr>
          <a:xfrm>
            <a:off x="645160" y="1757680"/>
            <a:ext cx="2438400" cy="15748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b="1" dirty="0">
              <a:solidFill>
                <a:schemeClr val="tx1"/>
              </a:solidFill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b="1" dirty="0">
                <a:solidFill>
                  <a:schemeClr val="tx1"/>
                </a:solidFill>
              </a:rPr>
              <a:t>Preprocessing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chemeClr val="tx1"/>
                </a:solidFill>
              </a:rPr>
              <a:t>Cleaned missing data, feature encoding, standard scaling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b="1" dirty="0">
                <a:solidFill>
                  <a:schemeClr val="tx1"/>
                </a:solidFill>
              </a:rPr>
              <a:t>Feature Engineering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chemeClr val="tx1"/>
                </a:solidFill>
              </a:rPr>
              <a:t>Created </a:t>
            </a:r>
            <a:r>
              <a:rPr lang="en-US" altLang="en-US" sz="1400" dirty="0" err="1">
                <a:solidFill>
                  <a:schemeClr val="tx1"/>
                </a:solidFill>
              </a:rPr>
              <a:t>is_delayed</a:t>
            </a:r>
            <a:r>
              <a:rPr lang="en-US" altLang="en-US" sz="1400" dirty="0">
                <a:solidFill>
                  <a:schemeClr val="tx1"/>
                </a:solidFill>
              </a:rPr>
              <a:t> target Removed irrelevant columns</a:t>
            </a:r>
          </a:p>
          <a:p>
            <a:pPr algn="ctr"/>
            <a:endParaRPr lang="en-IN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3A1D70-4CB6-C2E2-A6E9-0F7A79DA081F}"/>
              </a:ext>
            </a:extLst>
          </p:cNvPr>
          <p:cNvCxnSpPr/>
          <p:nvPr/>
        </p:nvCxnSpPr>
        <p:spPr>
          <a:xfrm>
            <a:off x="1788160" y="3332480"/>
            <a:ext cx="162560" cy="105156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8BCBBC9-606E-751B-D14D-DD42AE31197B}"/>
              </a:ext>
            </a:extLst>
          </p:cNvPr>
          <p:cNvSpPr/>
          <p:nvPr/>
        </p:nvSpPr>
        <p:spPr>
          <a:xfrm>
            <a:off x="1297858" y="4384040"/>
            <a:ext cx="1887794" cy="15748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EBFB8B-3EC8-66F5-0A11-EFB659745E5A}"/>
              </a:ext>
            </a:extLst>
          </p:cNvPr>
          <p:cNvSpPr txBox="1"/>
          <p:nvPr/>
        </p:nvSpPr>
        <p:spPr>
          <a:xfrm>
            <a:off x="1238864" y="4384040"/>
            <a:ext cx="18877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Initial Modeling</a:t>
            </a:r>
          </a:p>
          <a:p>
            <a:pPr algn="ctr"/>
            <a:r>
              <a:rPr lang="en-US" sz="1400" dirty="0"/>
              <a:t>Started with </a:t>
            </a:r>
            <a:r>
              <a:rPr lang="en-US" sz="1400" b="1" dirty="0"/>
              <a:t>Logistic Regression</a:t>
            </a:r>
            <a:r>
              <a:rPr lang="en-US" sz="1400" dirty="0"/>
              <a:t> as baseline</a:t>
            </a:r>
          </a:p>
          <a:p>
            <a:pPr algn="ctr"/>
            <a:r>
              <a:rPr lang="en-US" sz="1400" dirty="0"/>
              <a:t>Found class imbalance (most flights on time) → accuracy misleadingly high</a:t>
            </a:r>
          </a:p>
          <a:p>
            <a:endParaRPr lang="en-IN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51ED7E1-DD8C-F515-E0A4-5DA6553BA329}"/>
              </a:ext>
            </a:extLst>
          </p:cNvPr>
          <p:cNvCxnSpPr/>
          <p:nvPr/>
        </p:nvCxnSpPr>
        <p:spPr>
          <a:xfrm flipV="1">
            <a:off x="3185652" y="5132437"/>
            <a:ext cx="973394" cy="157316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2615E72-E974-02E1-CE46-4AA06BEEBF4D}"/>
              </a:ext>
            </a:extLst>
          </p:cNvPr>
          <p:cNvSpPr/>
          <p:nvPr/>
        </p:nvSpPr>
        <p:spPr>
          <a:xfrm>
            <a:off x="4159046" y="4158226"/>
            <a:ext cx="2094271" cy="15748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</a:endParaRPr>
          </a:p>
          <a:p>
            <a:pPr algn="ctr"/>
            <a:endParaRPr lang="en-US" sz="1200" b="1" dirty="0">
              <a:solidFill>
                <a:schemeClr val="tx1"/>
              </a:solidFill>
            </a:endParaRP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Tried Multiple Models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Evaluated models: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Logistic Regression, Decision Tree, Random Forest, Gradient Boosting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All models initially showed </a:t>
            </a:r>
            <a:r>
              <a:rPr lang="en-US" sz="1200" b="1" dirty="0">
                <a:solidFill>
                  <a:schemeClr val="tx1"/>
                </a:solidFill>
              </a:rPr>
              <a:t>~100% accuracy</a:t>
            </a:r>
            <a:r>
              <a:rPr lang="en-US" sz="1200" dirty="0">
                <a:solidFill>
                  <a:schemeClr val="tx1"/>
                </a:solidFill>
              </a:rPr>
              <a:t> due to </a:t>
            </a:r>
            <a:r>
              <a:rPr lang="en-US" sz="1200" b="1" dirty="0">
                <a:solidFill>
                  <a:schemeClr val="tx1"/>
                </a:solidFill>
              </a:rPr>
              <a:t>data leakage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endParaRPr lang="en-IN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939EE58-4F50-A98B-CFC8-64BA3352E29D}"/>
              </a:ext>
            </a:extLst>
          </p:cNvPr>
          <p:cNvCxnSpPr>
            <a:stCxn id="18" idx="3"/>
          </p:cNvCxnSpPr>
          <p:nvPr/>
        </p:nvCxnSpPr>
        <p:spPr>
          <a:xfrm>
            <a:off x="6253317" y="4945626"/>
            <a:ext cx="924232" cy="490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F362259-9BE0-D13D-8575-72683717C18B}"/>
              </a:ext>
            </a:extLst>
          </p:cNvPr>
          <p:cNvSpPr/>
          <p:nvPr/>
        </p:nvSpPr>
        <p:spPr>
          <a:xfrm>
            <a:off x="7177549" y="4862871"/>
            <a:ext cx="2281084" cy="17403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Feature Engineering &amp; Leakage Handling</a:t>
            </a:r>
          </a:p>
          <a:p>
            <a:pPr algn="ctr"/>
            <a:r>
              <a:rPr lang="en-US" sz="1400" dirty="0"/>
              <a:t>Identified and </a:t>
            </a:r>
            <a:r>
              <a:rPr lang="en-US" sz="1400" b="1" dirty="0"/>
              <a:t>removed leakage features</a:t>
            </a:r>
            <a:r>
              <a:rPr lang="en-US" sz="1400" dirty="0"/>
              <a:t> (e.g., actual arrival time, arrival delay itself)</a:t>
            </a:r>
          </a:p>
          <a:p>
            <a:pPr algn="ctr"/>
            <a:r>
              <a:rPr lang="en-US" sz="1400" dirty="0"/>
              <a:t>Re-engineered features to use </a:t>
            </a:r>
            <a:r>
              <a:rPr lang="en-US" sz="1400" b="1" dirty="0"/>
              <a:t>only pre-departure information</a:t>
            </a:r>
            <a:endParaRPr lang="en-US" sz="1400" dirty="0"/>
          </a:p>
          <a:p>
            <a:pPr algn="ctr"/>
            <a:endParaRPr lang="en-IN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5305519-F10A-EDC1-BC16-40567E65B954}"/>
              </a:ext>
            </a:extLst>
          </p:cNvPr>
          <p:cNvCxnSpPr/>
          <p:nvPr/>
        </p:nvCxnSpPr>
        <p:spPr>
          <a:xfrm flipV="1">
            <a:off x="9458633" y="5515897"/>
            <a:ext cx="609599" cy="668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565101D-6C94-0F72-ACC0-741B0018320D}"/>
              </a:ext>
            </a:extLst>
          </p:cNvPr>
          <p:cNvSpPr/>
          <p:nvPr/>
        </p:nvSpPr>
        <p:spPr>
          <a:xfrm>
            <a:off x="10068232" y="3858260"/>
            <a:ext cx="1671485" cy="2193085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  <a:p>
            <a:pPr algn="ctr"/>
            <a:endParaRPr lang="en-US" sz="1200" b="1" dirty="0"/>
          </a:p>
          <a:p>
            <a:pPr algn="ctr"/>
            <a:r>
              <a:rPr lang="en-US" sz="1200" b="1" dirty="0"/>
              <a:t>Final Model Selection</a:t>
            </a:r>
          </a:p>
          <a:p>
            <a:pPr algn="ctr"/>
            <a:r>
              <a:rPr lang="en-US" sz="1200" dirty="0"/>
              <a:t>Re-trained models with cleaned features</a:t>
            </a:r>
          </a:p>
          <a:p>
            <a:pPr algn="ctr"/>
            <a:r>
              <a:rPr lang="en-US" sz="1200" b="1" dirty="0"/>
              <a:t>Random Forest Classifier</a:t>
            </a:r>
            <a:r>
              <a:rPr lang="en-US" sz="1200" dirty="0"/>
              <a:t> emerged as best performance Balanced precision, recall, and AUC-ROC</a:t>
            </a:r>
          </a:p>
          <a:p>
            <a:pPr algn="ctr"/>
            <a:r>
              <a:rPr lang="en-US" sz="1200" dirty="0"/>
              <a:t>Robust to non-linear relationships and outliers</a:t>
            </a:r>
          </a:p>
          <a:p>
            <a:pPr algn="ctr"/>
            <a:endParaRPr lang="en-IN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5828E85-0424-94D4-CCBF-BC751232753F}"/>
              </a:ext>
            </a:extLst>
          </p:cNvPr>
          <p:cNvCxnSpPr/>
          <p:nvPr/>
        </p:nvCxnSpPr>
        <p:spPr>
          <a:xfrm flipH="1" flipV="1">
            <a:off x="9999406" y="2871019"/>
            <a:ext cx="599768" cy="987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7EAA235-DB84-9F20-9372-F91E4ADF256F}"/>
              </a:ext>
            </a:extLst>
          </p:cNvPr>
          <p:cNvSpPr/>
          <p:nvPr/>
        </p:nvSpPr>
        <p:spPr>
          <a:xfrm>
            <a:off x="9222658" y="1124974"/>
            <a:ext cx="2438400" cy="174030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  <a:p>
            <a:pPr algn="ctr"/>
            <a:endParaRPr lang="en-US" sz="1200" b="1" dirty="0"/>
          </a:p>
          <a:p>
            <a:pPr algn="ctr"/>
            <a:r>
              <a:rPr lang="en-US" sz="1200" b="1" dirty="0"/>
              <a:t>SHAP-Based Explainability</a:t>
            </a:r>
          </a:p>
          <a:p>
            <a:pPr algn="ctr"/>
            <a:r>
              <a:rPr lang="en-US" sz="1200" dirty="0"/>
              <a:t>Applied </a:t>
            </a:r>
            <a:r>
              <a:rPr lang="en-US" sz="1200" b="1" dirty="0"/>
              <a:t>SHAP (Shapley values)</a:t>
            </a:r>
            <a:r>
              <a:rPr lang="en-US" sz="1200" dirty="0"/>
              <a:t> to interpret feature contributions</a:t>
            </a:r>
          </a:p>
          <a:p>
            <a:pPr algn="ctr"/>
            <a:r>
              <a:rPr lang="en-US" sz="1200" dirty="0"/>
              <a:t>Found key drivers: </a:t>
            </a:r>
            <a:r>
              <a:rPr lang="en-US" sz="1200" b="1" dirty="0"/>
              <a:t>scheduled departure time, carrier, origin airport</a:t>
            </a:r>
            <a:endParaRPr lang="en-US" sz="1200" dirty="0"/>
          </a:p>
          <a:p>
            <a:pPr algn="ctr"/>
            <a:r>
              <a:rPr lang="en-US" sz="1200" dirty="0"/>
              <a:t>Aligned with </a:t>
            </a:r>
            <a:r>
              <a:rPr lang="en-US" sz="1200" b="1" dirty="0"/>
              <a:t>Operational Adjustability</a:t>
            </a:r>
            <a:r>
              <a:rPr lang="en-US" sz="1200" dirty="0"/>
              <a:t> focus (controllable delays)</a:t>
            </a:r>
          </a:p>
          <a:p>
            <a:pPr algn="ctr"/>
            <a:endParaRPr lang="en-IN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8592854-B998-5C1F-8A92-C7CF18FBF991}"/>
              </a:ext>
            </a:extLst>
          </p:cNvPr>
          <p:cNvCxnSpPr/>
          <p:nvPr/>
        </p:nvCxnSpPr>
        <p:spPr>
          <a:xfrm flipH="1">
            <a:off x="8180439" y="1651000"/>
            <a:ext cx="1042219" cy="246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3B3B352-CF1F-0659-5E60-8B711CFE9FE9}"/>
              </a:ext>
            </a:extLst>
          </p:cNvPr>
          <p:cNvSpPr/>
          <p:nvPr/>
        </p:nvSpPr>
        <p:spPr>
          <a:xfrm>
            <a:off x="6331974" y="1317523"/>
            <a:ext cx="1848465" cy="138225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/>
          </a:p>
          <a:p>
            <a:pPr algn="ctr"/>
            <a:endParaRPr lang="en-US" sz="1200" b="1" dirty="0"/>
          </a:p>
          <a:p>
            <a:pPr algn="ctr"/>
            <a:r>
              <a:rPr lang="en-US" sz="1200" b="1" dirty="0"/>
              <a:t>Regression for Delay Duration</a:t>
            </a:r>
          </a:p>
          <a:p>
            <a:pPr algn="ctr"/>
            <a:r>
              <a:rPr lang="en-US" sz="1200" dirty="0"/>
              <a:t>Built a </a:t>
            </a:r>
            <a:r>
              <a:rPr lang="en-US" sz="1200" b="1" dirty="0"/>
              <a:t>regression model</a:t>
            </a:r>
            <a:r>
              <a:rPr lang="en-US" sz="1200" dirty="0"/>
              <a:t> to estimate </a:t>
            </a:r>
            <a:r>
              <a:rPr lang="en-US" sz="1200" b="1" dirty="0"/>
              <a:t>delay in minutes</a:t>
            </a:r>
            <a:endParaRPr lang="en-US" sz="1200" dirty="0"/>
          </a:p>
          <a:p>
            <a:pPr algn="ctr"/>
            <a:r>
              <a:rPr lang="en-US" sz="1200" dirty="0"/>
              <a:t>Evaluated using </a:t>
            </a:r>
            <a:r>
              <a:rPr lang="en-US" sz="1200" b="1" dirty="0"/>
              <a:t>MAE and RMSE</a:t>
            </a:r>
            <a:endParaRPr lang="en-US" sz="1200" dirty="0"/>
          </a:p>
          <a:p>
            <a:pPr algn="ctr"/>
            <a:endParaRPr lang="en-IN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D02E9E9-5DA9-C9AC-EC0C-36AEC416D42F}"/>
              </a:ext>
            </a:extLst>
          </p:cNvPr>
          <p:cNvCxnSpPr>
            <a:stCxn id="31" idx="1"/>
          </p:cNvCxnSpPr>
          <p:nvPr/>
        </p:nvCxnSpPr>
        <p:spPr>
          <a:xfrm flipH="1" flipV="1">
            <a:off x="5584723" y="1897626"/>
            <a:ext cx="747251" cy="1110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8FA70AE-45BC-75DC-BAFF-0F9F34D7BD8B}"/>
              </a:ext>
            </a:extLst>
          </p:cNvPr>
          <p:cNvSpPr/>
          <p:nvPr/>
        </p:nvSpPr>
        <p:spPr>
          <a:xfrm>
            <a:off x="3799185" y="1317523"/>
            <a:ext cx="1785538" cy="201495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</a:endParaRPr>
          </a:p>
          <a:p>
            <a:pPr algn="ctr"/>
            <a:endParaRPr lang="en-US" sz="1200" b="1" dirty="0">
              <a:solidFill>
                <a:schemeClr val="tx1"/>
              </a:solidFill>
            </a:endParaRP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OAI-Focused Model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Introduced </a:t>
            </a:r>
            <a:r>
              <a:rPr lang="en-US" sz="1200" b="1" dirty="0">
                <a:solidFill>
                  <a:schemeClr val="tx1"/>
                </a:solidFill>
              </a:rPr>
              <a:t>Operational Adjustability Index (OAI)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Trained a regressor specifically to </a:t>
            </a:r>
            <a:r>
              <a:rPr lang="en-US" sz="1200" b="1" dirty="0">
                <a:solidFill>
                  <a:schemeClr val="tx1"/>
                </a:solidFill>
              </a:rPr>
              <a:t>minimize controllable delay types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Combined SHAP + OAI to prioritize </a:t>
            </a:r>
            <a:r>
              <a:rPr lang="en-US" sz="1200" b="1" dirty="0">
                <a:solidFill>
                  <a:schemeClr val="tx1"/>
                </a:solidFill>
              </a:rPr>
              <a:t>actionable insights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070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EF48F30-BEB4-44C7-9F35-3BBB61CF8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Performance &amp; Explainability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60433D-E380-4571-991C-16B6CE7A4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6</a:t>
            </a:fld>
            <a:endParaRPr lang="en-US" dirty="0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3F3FFA99-7BEE-FDD7-76A9-62D90E12B3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609" b="2609"/>
          <a:stretch>
            <a:fillRect/>
          </a:stretch>
        </p:blipFill>
        <p:spPr>
          <a:xfrm>
            <a:off x="300038" y="1172797"/>
            <a:ext cx="4588130" cy="277167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5185E3F-44DC-4B13-C14E-3E045C55A1EE}"/>
              </a:ext>
            </a:extLst>
          </p:cNvPr>
          <p:cNvSpPr txBox="1"/>
          <p:nvPr/>
        </p:nvSpPr>
        <p:spPr>
          <a:xfrm>
            <a:off x="499831" y="4073881"/>
            <a:ext cx="4188543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Model Evaluation (Random Forest Classifier)</a:t>
            </a:r>
          </a:p>
          <a:p>
            <a:r>
              <a:rPr lang="en-IN" sz="1400" b="1" dirty="0"/>
              <a:t>Accuracy:</a:t>
            </a:r>
            <a:r>
              <a:rPr lang="en-IN" sz="1400" dirty="0"/>
              <a:t> ~100% </a:t>
            </a:r>
            <a:r>
              <a:rPr lang="en-IN" sz="1400" i="1" dirty="0"/>
              <a:t>(initially due to leakage — resolved later)</a:t>
            </a:r>
            <a:endParaRPr lang="en-IN" sz="1400" dirty="0"/>
          </a:p>
          <a:p>
            <a:r>
              <a:rPr lang="en-IN" sz="1400" b="1" dirty="0"/>
              <a:t>Precision, Recall, F1-score:</a:t>
            </a:r>
            <a:r>
              <a:rPr lang="en-IN" sz="1400" dirty="0"/>
              <a:t> All balanced post-cleaning</a:t>
            </a:r>
          </a:p>
          <a:p>
            <a:r>
              <a:rPr lang="en-IN" sz="1400" b="1" dirty="0"/>
              <a:t>AUC-ROC Score:</a:t>
            </a:r>
            <a:endParaRPr lang="en-IN" sz="1400" dirty="0"/>
          </a:p>
          <a:p>
            <a:pPr lvl="1"/>
            <a:r>
              <a:rPr lang="en-IN" sz="1400" b="1" dirty="0"/>
              <a:t>Random Forest AUC ≈ 0.933</a:t>
            </a:r>
            <a:endParaRPr lang="en-IN" sz="1400" dirty="0"/>
          </a:p>
          <a:p>
            <a:pPr lvl="1"/>
            <a:r>
              <a:rPr lang="en-IN" sz="1400" dirty="0"/>
              <a:t>Significantly higher than Logistic Regression (</a:t>
            </a:r>
            <a:r>
              <a:rPr lang="en-IN" sz="1400" b="1" dirty="0"/>
              <a:t>AUC ≈ 0.84</a:t>
            </a:r>
            <a:r>
              <a:rPr lang="en-IN" sz="1400" dirty="0"/>
              <a:t>)</a:t>
            </a:r>
          </a:p>
          <a:p>
            <a:pPr lvl="1"/>
            <a:r>
              <a:rPr lang="en-IN" sz="1400" dirty="0"/>
              <a:t>Demonstrates better separability between delayed and on-time flights</a:t>
            </a:r>
          </a:p>
          <a:p>
            <a:endParaRPr lang="en-IN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910DA93-D9A5-7079-A645-997D18CF1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6884" y="1145412"/>
            <a:ext cx="6305078" cy="3175379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F9B4D61-692C-390B-6176-C5E28EE64956}"/>
              </a:ext>
            </a:extLst>
          </p:cNvPr>
          <p:cNvSpPr txBox="1"/>
          <p:nvPr/>
        </p:nvSpPr>
        <p:spPr>
          <a:xfrm>
            <a:off x="5586884" y="4582048"/>
            <a:ext cx="59320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b="1" dirty="0"/>
              <a:t>SHAP (Explainable ML) Analysis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/>
              <a:t>SHAP summary plot identified top contributors: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 err="1"/>
              <a:t>arr_delay</a:t>
            </a:r>
            <a:r>
              <a:rPr lang="en-US" altLang="en-US" sz="1400" dirty="0"/>
              <a:t>, </a:t>
            </a:r>
            <a:r>
              <a:rPr lang="en-US" altLang="en-US" sz="1400" dirty="0" err="1"/>
              <a:t>nas_delay</a:t>
            </a:r>
            <a:r>
              <a:rPr lang="en-US" altLang="en-US" sz="1400" dirty="0"/>
              <a:t>, </a:t>
            </a:r>
            <a:r>
              <a:rPr lang="en-US" altLang="en-US" sz="1400" dirty="0" err="1"/>
              <a:t>weather_delay</a:t>
            </a:r>
            <a:r>
              <a:rPr lang="en-US" altLang="en-US" sz="1400" dirty="0"/>
              <a:t>, etc.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/>
              <a:t>High SHAP impact of </a:t>
            </a:r>
            <a:r>
              <a:rPr lang="en-US" altLang="en-US" sz="1400" dirty="0" err="1"/>
              <a:t>arr_delay</a:t>
            </a:r>
            <a:r>
              <a:rPr lang="en-US" altLang="en-US" sz="1400" dirty="0"/>
              <a:t> and arr_del15 confirmed </a:t>
            </a:r>
            <a:r>
              <a:rPr lang="en-US" altLang="en-US" sz="1400" b="1" dirty="0"/>
              <a:t>data leakage</a:t>
            </a:r>
            <a:r>
              <a:rPr lang="en-US" altLang="en-US" sz="1400" dirty="0"/>
              <a:t>, leading to: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b="1" dirty="0"/>
              <a:t>Feature elimination</a:t>
            </a:r>
            <a:endParaRPr lang="en-US" altLang="en-US" sz="1400" dirty="0"/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b="1" dirty="0"/>
              <a:t>Retraining the model with only pre-departure features</a:t>
            </a:r>
            <a:endParaRPr lang="en-US" altLang="en-US" sz="14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/>
              <a:t>SHAP was also applied on the final cleaned model to ensure </a:t>
            </a:r>
            <a:r>
              <a:rPr lang="en-US" altLang="en-US" sz="1400" b="1" dirty="0"/>
              <a:t>transparency &amp; trust</a:t>
            </a:r>
            <a:r>
              <a:rPr lang="en-US" altLang="en-US" sz="1400" dirty="0"/>
              <a:t> in predictions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4969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1768246-2496-4F97-8FCA-02252116F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Actionable Recommendations</a:t>
            </a:r>
            <a:endParaRPr lang="en-US" dirty="0"/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0F5C8F58-81B2-4162-9563-70C679CF8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7857" t="-6122" r="-17857" b="-6122"/>
          <a:stretch/>
        </p:blipFill>
        <p:spPr>
          <a:xfrm>
            <a:off x="876300" y="1739900"/>
            <a:ext cx="1689100" cy="1397000"/>
          </a:xfrm>
        </p:spPr>
      </p:pic>
      <p:pic>
        <p:nvPicPr>
          <p:cNvPr id="26" name="Picture Placeholder 25">
            <a:extLst>
              <a:ext uri="{FF2B5EF4-FFF2-40B4-BE49-F238E27FC236}">
                <a16:creationId xmlns:a16="http://schemas.microsoft.com/office/drawing/2014/main" id="{2AD0E03E-80ED-4CBF-B567-3E1EAB01F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-18293" t="-6483" r="-18293" b="-6483"/>
          <a:stretch/>
        </p:blipFill>
        <p:spPr>
          <a:xfrm>
            <a:off x="3829813" y="4263232"/>
            <a:ext cx="1689100" cy="1397000"/>
          </a:xfrm>
        </p:spPr>
      </p:pic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F1E0AF3E-867C-4F0D-8325-9DC9A985B4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-16501" t="-5000" r="-16501" b="-5000"/>
          <a:stretch/>
        </p:blipFill>
        <p:spPr>
          <a:xfrm>
            <a:off x="6744524" y="1739900"/>
            <a:ext cx="1689100" cy="1397000"/>
          </a:xfrm>
        </p:spPr>
      </p:pic>
      <p:pic>
        <p:nvPicPr>
          <p:cNvPr id="28" name="Picture Placeholder 27">
            <a:extLst>
              <a:ext uri="{FF2B5EF4-FFF2-40B4-BE49-F238E27FC236}">
                <a16:creationId xmlns:a16="http://schemas.microsoft.com/office/drawing/2014/main" id="{43BC7054-E269-4210-98F5-65D485066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-18293" t="-6483" r="-18293" b="-6483"/>
          <a:stretch/>
        </p:blipFill>
        <p:spPr>
          <a:xfrm>
            <a:off x="9659235" y="4263232"/>
            <a:ext cx="1689100" cy="1397000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01B6E4D-6942-45C5-99A9-6B769E8902B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sz="1600" b="1" dirty="0"/>
              <a:t>Carrier-Level Recommendations:</a:t>
            </a:r>
            <a:endParaRPr lang="en-US" sz="1600" dirty="0"/>
          </a:p>
          <a:p>
            <a:r>
              <a:rPr lang="en-US" sz="1600" dirty="0"/>
              <a:t>Optimize crew scheduling &amp; aircraft readiness</a:t>
            </a:r>
          </a:p>
          <a:p>
            <a:r>
              <a:rPr lang="en-US" sz="1600" dirty="0"/>
              <a:t>Implement buffer time during high-risk slots (evening departures)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D269992-EA9D-41F6-85C3-B7892184710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anchor="b"/>
          <a:lstStyle/>
          <a:p>
            <a:endParaRPr lang="en-US" sz="1600" b="1" dirty="0"/>
          </a:p>
          <a:p>
            <a:endParaRPr lang="en-US" sz="1600" b="1" dirty="0"/>
          </a:p>
          <a:p>
            <a:endParaRPr lang="en-US" sz="1600" b="1" dirty="0"/>
          </a:p>
          <a:p>
            <a:endParaRPr lang="en-US" sz="1600" b="1" dirty="0"/>
          </a:p>
          <a:p>
            <a:r>
              <a:rPr lang="en-US" sz="1600" b="1" dirty="0"/>
              <a:t>System-Level Improvements:</a:t>
            </a:r>
            <a:endParaRPr lang="en-US" sz="1600" dirty="0"/>
          </a:p>
          <a:p>
            <a:r>
              <a:rPr lang="en-US" sz="1600" dirty="0"/>
              <a:t>Integrate real-time OAI delay prediction in airline dashboards</a:t>
            </a:r>
          </a:p>
          <a:p>
            <a:r>
              <a:rPr lang="en-US" sz="1600" dirty="0"/>
              <a:t>Prioritize flights where delay cause is </a:t>
            </a:r>
            <a:r>
              <a:rPr lang="en-US" sz="1600" b="1" dirty="0"/>
              <a:t>actionable</a:t>
            </a:r>
            <a:endParaRPr lang="en-US" sz="16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DFAA7E0-5467-48C2-A0A1-08FFCDD0AB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b="1" dirty="0"/>
              <a:t>Airport-Level Strategies:</a:t>
            </a:r>
            <a:endParaRPr lang="en-US" dirty="0"/>
          </a:p>
          <a:p>
            <a:r>
              <a:rPr lang="en-US" dirty="0"/>
              <a:t>Allocate extra ground crew at busy hubs</a:t>
            </a:r>
          </a:p>
          <a:p>
            <a:r>
              <a:rPr lang="en-US" dirty="0"/>
              <a:t>Monitor airport-level congestion patterns</a:t>
            </a:r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CD0F95-69FE-4CD4-B47D-11711D39422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anchor="b"/>
          <a:lstStyle/>
          <a:p>
            <a:r>
              <a:rPr lang="en-US" sz="1600" b="1" dirty="0"/>
              <a:t>Strategic Benefit:</a:t>
            </a:r>
            <a:br>
              <a:rPr lang="en-US" sz="1600" dirty="0"/>
            </a:br>
            <a:r>
              <a:rPr lang="en-US" sz="1600" dirty="0"/>
              <a:t>This approach helps minimize </a:t>
            </a:r>
            <a:r>
              <a:rPr lang="en-US" sz="1600" b="1" dirty="0"/>
              <a:t>avoidable delays</a:t>
            </a:r>
            <a:r>
              <a:rPr lang="en-US" sz="1600" dirty="0"/>
              <a:t> → enhancing customer satisfaction, reducing cascading disruptions, and optimizing operations.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AB17F8-59B5-4C93-9884-D30446299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063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F9FEE6-D282-5BA7-1BF0-EB1C3C85EA12}"/>
              </a:ext>
            </a:extLst>
          </p:cNvPr>
          <p:cNvSpPr txBox="1"/>
          <p:nvPr/>
        </p:nvSpPr>
        <p:spPr>
          <a:xfrm>
            <a:off x="5978013" y="2694039"/>
            <a:ext cx="3637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+mj-lt"/>
              </a:rPr>
              <a:t>Thank YOU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0E292A-CB55-3766-FB93-8A1472406DB8}"/>
              </a:ext>
            </a:extLst>
          </p:cNvPr>
          <p:cNvSpPr txBox="1"/>
          <p:nvPr/>
        </p:nvSpPr>
        <p:spPr>
          <a:xfrm>
            <a:off x="1081548" y="4886631"/>
            <a:ext cx="2654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Name- Shikha Bharti</a:t>
            </a:r>
          </a:p>
          <a:p>
            <a:r>
              <a:rPr lang="en-IN" b="1" dirty="0"/>
              <a:t>Enrolment- 21321028</a:t>
            </a:r>
          </a:p>
        </p:txBody>
      </p:sp>
    </p:spTree>
    <p:extLst>
      <p:ext uri="{BB962C8B-B14F-4D97-AF65-F5344CB8AC3E}">
        <p14:creationId xmlns:p14="http://schemas.microsoft.com/office/powerpoint/2010/main" val="2900026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178</TotalTime>
  <Words>782</Words>
  <Application>Microsoft Office PowerPoint</Application>
  <PresentationFormat>Widescreen</PresentationFormat>
  <Paragraphs>101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Flight Delay Prediction</vt:lpstr>
      <vt:lpstr>Project Objectives &amp; Motivation</vt:lpstr>
      <vt:lpstr>Key Insights from EDA</vt:lpstr>
      <vt:lpstr> </vt:lpstr>
      <vt:lpstr>Methodology &amp; Models</vt:lpstr>
      <vt:lpstr>Model Performance &amp; Explainability</vt:lpstr>
      <vt:lpstr>Actionable Recommendations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SHIKHA BHARTI</dc:creator>
  <cp:lastModifiedBy>SHIKHA BHARTI</cp:lastModifiedBy>
  <cp:revision>1</cp:revision>
  <dcterms:created xsi:type="dcterms:W3CDTF">2025-06-13T16:57:11Z</dcterms:created>
  <dcterms:modified xsi:type="dcterms:W3CDTF">2025-06-13T19:55:50Z</dcterms:modified>
</cp:coreProperties>
</file>

<file path=docProps/thumbnail.jpeg>
</file>